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98" r:id="rId3"/>
    <p:sldId id="299" r:id="rId4"/>
    <p:sldId id="261" r:id="rId5"/>
    <p:sldId id="288" r:id="rId6"/>
    <p:sldId id="289" r:id="rId7"/>
    <p:sldId id="262" r:id="rId8"/>
    <p:sldId id="290" r:id="rId9"/>
    <p:sldId id="305" r:id="rId10"/>
    <p:sldId id="260" r:id="rId11"/>
    <p:sldId id="258" r:id="rId12"/>
    <p:sldId id="292" r:id="rId13"/>
    <p:sldId id="266" r:id="rId14"/>
    <p:sldId id="308" r:id="rId15"/>
    <p:sldId id="267" r:id="rId16"/>
    <p:sldId id="268" r:id="rId17"/>
    <p:sldId id="307" r:id="rId18"/>
    <p:sldId id="269" r:id="rId19"/>
    <p:sldId id="271" r:id="rId20"/>
    <p:sldId id="272" r:id="rId21"/>
    <p:sldId id="273" r:id="rId22"/>
    <p:sldId id="293" r:id="rId23"/>
    <p:sldId id="274" r:id="rId24"/>
    <p:sldId id="275" r:id="rId25"/>
    <p:sldId id="301" r:id="rId26"/>
    <p:sldId id="276" r:id="rId27"/>
    <p:sldId id="278" r:id="rId28"/>
    <p:sldId id="302" r:id="rId29"/>
    <p:sldId id="279" r:id="rId30"/>
    <p:sldId id="294" r:id="rId31"/>
    <p:sldId id="282" r:id="rId32"/>
    <p:sldId id="283" r:id="rId33"/>
    <p:sldId id="280" r:id="rId34"/>
    <p:sldId id="303" r:id="rId35"/>
    <p:sldId id="306" r:id="rId36"/>
    <p:sldId id="309" r:id="rId37"/>
    <p:sldId id="304" r:id="rId3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693" y="6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3" d="100"/>
        <a:sy n="9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906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179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379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936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826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666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017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98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773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500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131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1F2E6-72B8-7145-A906-5511B150F1C2}" type="datetimeFigureOut">
              <a:rPr lang="en-US" smtClean="0"/>
              <a:t>6/19/2017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70645-7C93-594F-9098-2514872B32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658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17728"/>
            <a:ext cx="7772400" cy="1225021"/>
          </a:xfrm>
        </p:spPr>
        <p:txBody>
          <a:bodyPr>
            <a:noAutofit/>
          </a:bodyPr>
          <a:lstStyle/>
          <a:p>
            <a:r>
              <a:rPr lang="en-US" sz="3200" dirty="0">
                <a:solidFill>
                  <a:srgbClr val="FF6600"/>
                </a:solidFill>
                <a:latin typeface="Arial"/>
                <a:cs typeface="Arial"/>
              </a:rPr>
              <a:t>How can design education work with industry to meet the changing needs of the market?</a:t>
            </a:r>
            <a:br>
              <a:rPr lang="en-US" sz="3200" dirty="0">
                <a:solidFill>
                  <a:srgbClr val="FF6600"/>
                </a:solidFill>
                <a:latin typeface="Arial"/>
                <a:cs typeface="Arial"/>
              </a:rPr>
            </a:br>
            <a:endParaRPr lang="en-US" sz="3200" i="1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2956" y="3021666"/>
            <a:ext cx="6400800" cy="1460500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Rebecca Cain</a:t>
            </a:r>
          </a:p>
          <a:p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Associate Professor in Design &amp; Experiential Engineering</a:t>
            </a:r>
          </a:p>
          <a:p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WMG, University of Warwick</a:t>
            </a:r>
          </a:p>
          <a:p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r>
              <a:rPr lang="en-US" sz="17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@</a:t>
            </a:r>
            <a:r>
              <a:rPr lang="en-US" sz="17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drrebeccacain</a:t>
            </a:r>
            <a:endParaRPr lang="en-US" sz="1700" dirty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" name="Picture 3" descr="wmg_logo_cmyk_2015_large_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520" y="4748199"/>
            <a:ext cx="2434219" cy="71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29305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3140" y="309151"/>
            <a:ext cx="7516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I’m Rebecca and I’m a </a:t>
            </a:r>
            <a:r>
              <a:rPr lang="en-US" sz="2000" dirty="0" err="1">
                <a:solidFill>
                  <a:srgbClr val="FF6600"/>
                </a:solidFill>
                <a:latin typeface="Arial"/>
                <a:cs typeface="Arial"/>
              </a:rPr>
              <a:t>transdisciplinary</a:t>
            </a:r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 designer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6109" y="4809299"/>
            <a:ext cx="7516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A specialist in being a generalist</a:t>
            </a:r>
          </a:p>
        </p:txBody>
      </p:sp>
      <p:pic>
        <p:nvPicPr>
          <p:cNvPr id="10" name="Picture 9" descr="chair3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03"/>
          <a:stretch/>
        </p:blipFill>
        <p:spPr>
          <a:xfrm>
            <a:off x="0" y="1041170"/>
            <a:ext cx="9155124" cy="335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35567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kieu and stewart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07" r="5787"/>
          <a:stretch/>
        </p:blipFill>
        <p:spPr>
          <a:xfrm>
            <a:off x="0" y="0"/>
            <a:ext cx="9173666" cy="57149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46626" y="3985516"/>
            <a:ext cx="45648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So why does </a:t>
            </a:r>
            <a:r>
              <a:rPr lang="en-US" sz="2000" dirty="0" err="1">
                <a:solidFill>
                  <a:srgbClr val="FF6600"/>
                </a:solidFill>
                <a:latin typeface="Arial"/>
                <a:cs typeface="Arial"/>
              </a:rPr>
              <a:t>transdisciplinary</a:t>
            </a:r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 matter for industry?</a:t>
            </a:r>
          </a:p>
        </p:txBody>
      </p:sp>
    </p:spTree>
    <p:extLst>
      <p:ext uri="{BB962C8B-B14F-4D97-AF65-F5344CB8AC3E}">
        <p14:creationId xmlns:p14="http://schemas.microsoft.com/office/powerpoint/2010/main" val="42036080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3999" cy="5715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19708" y="2484427"/>
            <a:ext cx="5513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Big design in a fast world</a:t>
            </a:r>
          </a:p>
        </p:txBody>
      </p:sp>
    </p:spTree>
    <p:extLst>
      <p:ext uri="{BB962C8B-B14F-4D97-AF65-F5344CB8AC3E}">
        <p14:creationId xmlns:p14="http://schemas.microsoft.com/office/powerpoint/2010/main" val="38169145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3999" cy="5715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928826" y="1305746"/>
            <a:ext cx="3050339" cy="3030560"/>
          </a:xfrm>
          <a:prstGeom prst="ellipse">
            <a:avLst/>
          </a:prstGeom>
          <a:noFill/>
          <a:ln w="38100" cmpd="sng">
            <a:solidFill>
              <a:srgbClr val="FFFFFF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290939" y="1713037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556349" y="2136852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393798" y="3010062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918118" y="3672242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053130" y="2087905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210957" y="3010062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716663" y="3599956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411974" y="2303392"/>
            <a:ext cx="20795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  <a:latin typeface="Arial"/>
                <a:cs typeface="Arial"/>
              </a:rPr>
              <a:t>specialised</a:t>
            </a:r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 design disciplines</a:t>
            </a:r>
          </a:p>
        </p:txBody>
      </p:sp>
    </p:spTree>
    <p:extLst>
      <p:ext uri="{BB962C8B-B14F-4D97-AF65-F5344CB8AC3E}">
        <p14:creationId xmlns:p14="http://schemas.microsoft.com/office/powerpoint/2010/main" val="27973787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3999" cy="5715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928826" y="1305746"/>
            <a:ext cx="3050339" cy="3030560"/>
          </a:xfrm>
          <a:prstGeom prst="ellipse">
            <a:avLst/>
          </a:prstGeom>
          <a:noFill/>
          <a:ln w="38100" cmpd="sng">
            <a:solidFill>
              <a:srgbClr val="FFFFFF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290939" y="1713037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837237" y="217387"/>
            <a:ext cx="5273516" cy="5285950"/>
          </a:xfrm>
          <a:prstGeom prst="ellipse">
            <a:avLst/>
          </a:prstGeom>
          <a:noFill/>
          <a:ln w="38100" cmpd="sng">
            <a:solidFill>
              <a:srgbClr val="FFFFFF"/>
            </a:solidFill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556349" y="2136852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393798" y="3010062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918118" y="3672242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053130" y="2087905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210957" y="3010062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716663" y="3599956"/>
            <a:ext cx="195156" cy="212304"/>
          </a:xfrm>
          <a:prstGeom prst="ellipse">
            <a:avLst/>
          </a:prstGeom>
          <a:solidFill>
            <a:srgbClr val="FFFFFF"/>
          </a:solidFill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411974" y="2303392"/>
            <a:ext cx="20795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>
                <a:solidFill>
                  <a:schemeClr val="bg1"/>
                </a:solidFill>
                <a:latin typeface="Arial"/>
                <a:cs typeface="Arial"/>
              </a:rPr>
              <a:t>specialised</a:t>
            </a:r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 design disciplines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76704" y="4343627"/>
            <a:ext cx="44275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problem creating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purpose-driven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human-</a:t>
            </a:r>
            <a:r>
              <a:rPr lang="en-US" dirty="0" err="1">
                <a:solidFill>
                  <a:schemeClr val="bg1"/>
                </a:solidFill>
                <a:latin typeface="Arial"/>
                <a:cs typeface="Arial"/>
              </a:rPr>
              <a:t>centred</a:t>
            </a:r>
            <a:endParaRPr lang="en-US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36330" y="600947"/>
            <a:ext cx="4427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meta design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collaborative team working</a:t>
            </a:r>
          </a:p>
        </p:txBody>
      </p:sp>
      <p:sp>
        <p:nvSpPr>
          <p:cNvPr id="19" name="Oval 18"/>
          <p:cNvSpPr/>
          <p:nvPr/>
        </p:nvSpPr>
        <p:spPr>
          <a:xfrm>
            <a:off x="2576117" y="1606885"/>
            <a:ext cx="195156" cy="21230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276704" y="2598626"/>
            <a:ext cx="195156" cy="21230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478539" y="3599956"/>
            <a:ext cx="195156" cy="21230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183616" y="1606885"/>
            <a:ext cx="195156" cy="21230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468735" y="2598626"/>
            <a:ext cx="195156" cy="21230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183616" y="3706108"/>
            <a:ext cx="195156" cy="21230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585130" y="1422219"/>
            <a:ext cx="1483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business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15292" y="2502977"/>
            <a:ext cx="1483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psychology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59185" y="3608909"/>
            <a:ext cx="1483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social sciences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927697" y="1472735"/>
            <a:ext cx="1483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science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240267" y="2484216"/>
            <a:ext cx="1483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engineering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53548" y="3718006"/>
            <a:ext cx="1483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technology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352134" y="114410"/>
            <a:ext cx="2156947" cy="461665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BIG Design</a:t>
            </a:r>
          </a:p>
        </p:txBody>
      </p:sp>
    </p:spTree>
    <p:extLst>
      <p:ext uri="{BB962C8B-B14F-4D97-AF65-F5344CB8AC3E}">
        <p14:creationId xmlns:p14="http://schemas.microsoft.com/office/powerpoint/2010/main" val="3333848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igit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3137" y="1317801"/>
            <a:ext cx="5091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Digital transformation</a:t>
            </a:r>
          </a:p>
        </p:txBody>
      </p:sp>
    </p:spTree>
    <p:extLst>
      <p:ext uri="{BB962C8B-B14F-4D97-AF65-F5344CB8AC3E}">
        <p14:creationId xmlns:p14="http://schemas.microsoft.com/office/powerpoint/2010/main" val="736194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3999" cy="5715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16030" y="436418"/>
            <a:ext cx="55137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ial"/>
                <a:cs typeface="Arial"/>
              </a:rPr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0718" y="3225303"/>
            <a:ext cx="2569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other internal teams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59966" y="3232395"/>
            <a:ext cx="2569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customers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13773" y="3718572"/>
            <a:ext cx="25698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business</a:t>
            </a:r>
          </a:p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technology</a:t>
            </a:r>
          </a:p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commercial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42313" y="3718572"/>
            <a:ext cx="25698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human-</a:t>
            </a:r>
            <a:r>
              <a:rPr lang="en-US" sz="2000" dirty="0" err="1">
                <a:solidFill>
                  <a:schemeClr val="bg1"/>
                </a:solidFill>
                <a:latin typeface="Arial"/>
                <a:cs typeface="Arial"/>
              </a:rPr>
              <a:t>centred</a:t>
            </a:r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experiential</a:t>
            </a:r>
          </a:p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purpose-driven</a:t>
            </a:r>
          </a:p>
          <a:p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2196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3999" cy="5715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19708" y="2152629"/>
            <a:ext cx="551379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solidFill>
                  <a:schemeClr val="bg1"/>
                </a:solidFill>
                <a:latin typeface="Arial"/>
                <a:cs typeface="Arial"/>
              </a:rPr>
              <a:t>design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30718" y="3225303"/>
            <a:ext cx="2569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other internal teams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759966" y="3232395"/>
            <a:ext cx="25698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customers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1636656" y="2048018"/>
            <a:ext cx="2825227" cy="1647568"/>
          </a:xfrm>
          <a:prstGeom prst="line">
            <a:avLst/>
          </a:prstGeom>
          <a:ln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>
            <a:off x="4744230" y="2071004"/>
            <a:ext cx="2871622" cy="1647568"/>
          </a:xfrm>
          <a:prstGeom prst="line">
            <a:avLst/>
          </a:prstGeom>
          <a:ln>
            <a:solidFill>
              <a:srgbClr val="FFFFFF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4433" y="1305809"/>
            <a:ext cx="25698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New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Designer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76185" y="1294368"/>
            <a:ext cx="25698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New 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Designer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13773" y="3718572"/>
            <a:ext cx="25698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business</a:t>
            </a:r>
          </a:p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technology</a:t>
            </a:r>
          </a:p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commercial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42313" y="3718572"/>
            <a:ext cx="25698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human-</a:t>
            </a:r>
            <a:r>
              <a:rPr lang="en-US" sz="2000" dirty="0" err="1">
                <a:solidFill>
                  <a:schemeClr val="bg1"/>
                </a:solidFill>
                <a:latin typeface="Arial"/>
                <a:cs typeface="Arial"/>
              </a:rPr>
              <a:t>centred</a:t>
            </a:r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experiential</a:t>
            </a:r>
          </a:p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- purpose-driven</a:t>
            </a:r>
          </a:p>
          <a:p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051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jelly be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80101" y="3206232"/>
            <a:ext cx="3535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latin typeface="Arial"/>
                <a:cs typeface="Arial"/>
              </a:rPr>
              <a:t>a new type of undisciplined designer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02552" y="4225082"/>
            <a:ext cx="4358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Inter-disciplinary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Multi-disciplinary</a:t>
            </a:r>
          </a:p>
          <a:p>
            <a:pPr algn="ctr"/>
            <a:r>
              <a:rPr lang="en-US" dirty="0">
                <a:solidFill>
                  <a:schemeClr val="bg1"/>
                </a:solidFill>
                <a:latin typeface="Arial"/>
                <a:cs typeface="Arial"/>
              </a:rPr>
              <a:t>Trans-disciplinary</a:t>
            </a:r>
          </a:p>
        </p:txBody>
      </p:sp>
    </p:spTree>
    <p:extLst>
      <p:ext uri="{BB962C8B-B14F-4D97-AF65-F5344CB8AC3E}">
        <p14:creationId xmlns:p14="http://schemas.microsoft.com/office/powerpoint/2010/main" val="5358494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3999" cy="5715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19708" y="2484427"/>
            <a:ext cx="5513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When mixing disciplines works…</a:t>
            </a:r>
          </a:p>
        </p:txBody>
      </p:sp>
    </p:spTree>
    <p:extLst>
      <p:ext uri="{BB962C8B-B14F-4D97-AF65-F5344CB8AC3E}">
        <p14:creationId xmlns:p14="http://schemas.microsoft.com/office/powerpoint/2010/main" val="3730453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welv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817" b="7308"/>
          <a:stretch/>
        </p:blipFill>
        <p:spPr>
          <a:xfrm>
            <a:off x="0" y="663614"/>
            <a:ext cx="9144000" cy="43363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8091" y="161834"/>
            <a:ext cx="7676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The number of years I haven’t worked in ‘a design school’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7269" y="5130748"/>
            <a:ext cx="88965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The number of years I have taught and researched design, with industry</a:t>
            </a:r>
          </a:p>
        </p:txBody>
      </p:sp>
    </p:spTree>
    <p:extLst>
      <p:ext uri="{BB962C8B-B14F-4D97-AF65-F5344CB8AC3E}">
        <p14:creationId xmlns:p14="http://schemas.microsoft.com/office/powerpoint/2010/main" val="5802725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8867"/>
            <a:ext cx="9144000" cy="572386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1612" y="185099"/>
            <a:ext cx="82487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To disrupt an engineering project have a philosopher join your team…</a:t>
            </a:r>
          </a:p>
        </p:txBody>
      </p:sp>
    </p:spTree>
    <p:extLst>
      <p:ext uri="{BB962C8B-B14F-4D97-AF65-F5344CB8AC3E}">
        <p14:creationId xmlns:p14="http://schemas.microsoft.com/office/powerpoint/2010/main" val="16028368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94930" y="5093477"/>
            <a:ext cx="5091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Design meets science</a:t>
            </a:r>
          </a:p>
        </p:txBody>
      </p:sp>
    </p:spTree>
    <p:extLst>
      <p:ext uri="{BB962C8B-B14F-4D97-AF65-F5344CB8AC3E}">
        <p14:creationId xmlns:p14="http://schemas.microsoft.com/office/powerpoint/2010/main" val="41714456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3999" cy="5715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819708" y="2484427"/>
            <a:ext cx="5513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And when mixing disciplines is challenging…</a:t>
            </a:r>
          </a:p>
        </p:txBody>
      </p:sp>
    </p:spTree>
    <p:extLst>
      <p:ext uri="{BB962C8B-B14F-4D97-AF65-F5344CB8AC3E}">
        <p14:creationId xmlns:p14="http://schemas.microsoft.com/office/powerpoint/2010/main" val="35920859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907086" y="4813656"/>
            <a:ext cx="27421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Engineers designing</a:t>
            </a:r>
          </a:p>
          <a:p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27513" r="8490"/>
          <a:stretch/>
        </p:blipFill>
        <p:spPr>
          <a:xfrm>
            <a:off x="0" y="0"/>
            <a:ext cx="4896631" cy="57150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7817" y="0"/>
            <a:ext cx="4476184" cy="5715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052" y="199093"/>
            <a:ext cx="4175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Finding a common language</a:t>
            </a:r>
          </a:p>
          <a:p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667817" y="0"/>
            <a:ext cx="0" cy="571500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798980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dentit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0" cy="57356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20363" y="985747"/>
            <a:ext cx="13156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Identity</a:t>
            </a:r>
          </a:p>
          <a:p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7480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ducat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4324"/>
            <a:ext cx="9144000" cy="25527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3140" y="389238"/>
            <a:ext cx="7516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If we aspire to have </a:t>
            </a:r>
            <a:r>
              <a:rPr lang="en-US" sz="2000" dirty="0" err="1">
                <a:solidFill>
                  <a:srgbClr val="FF6600"/>
                </a:solidFill>
                <a:latin typeface="Arial"/>
                <a:cs typeface="Arial"/>
              </a:rPr>
              <a:t>transdisciplinary</a:t>
            </a:r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 students…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15540" y="4523260"/>
            <a:ext cx="75165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what, as educators, are we bringing to this?</a:t>
            </a:r>
          </a:p>
        </p:txBody>
      </p:sp>
    </p:spTree>
    <p:extLst>
      <p:ext uri="{BB962C8B-B14F-4D97-AF65-F5344CB8AC3E}">
        <p14:creationId xmlns:p14="http://schemas.microsoft.com/office/powerpoint/2010/main" val="184732766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3999" cy="5715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31353" y="437743"/>
            <a:ext cx="29072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Who is educating at the overlaps and intersections?</a:t>
            </a:r>
          </a:p>
        </p:txBody>
      </p:sp>
      <p:sp>
        <p:nvSpPr>
          <p:cNvPr id="15" name="Oval 14"/>
          <p:cNvSpPr/>
          <p:nvPr/>
        </p:nvSpPr>
        <p:spPr>
          <a:xfrm>
            <a:off x="3792078" y="218140"/>
            <a:ext cx="1670345" cy="169333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792078" y="3785810"/>
            <a:ext cx="1670345" cy="169333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5649141" y="1991050"/>
            <a:ext cx="1670345" cy="169333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010990" y="1911474"/>
            <a:ext cx="1670345" cy="169333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5018149" y="710791"/>
            <a:ext cx="1670345" cy="169333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535508" y="710791"/>
            <a:ext cx="1670345" cy="169333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535508" y="3177677"/>
            <a:ext cx="1670345" cy="169333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5095307" y="3331976"/>
            <a:ext cx="1670345" cy="1693334"/>
          </a:xfrm>
          <a:prstGeom prst="ellipse">
            <a:avLst/>
          </a:prstGeom>
          <a:noFill/>
          <a:ln w="1905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3212263" y="2562132"/>
            <a:ext cx="2907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New Designers</a:t>
            </a:r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1704668" y="1487387"/>
            <a:ext cx="1333935" cy="663604"/>
          </a:xfrm>
          <a:prstGeom prst="straightConnector1">
            <a:avLst/>
          </a:prstGeom>
          <a:ln>
            <a:solidFill>
              <a:srgbClr val="FFFF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45822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C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5265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7372" y="396624"/>
            <a:ext cx="7699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WMG – an international role model for how businesses and universities can work together</a:t>
            </a:r>
          </a:p>
          <a:p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99179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KB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15" r="24406"/>
          <a:stretch/>
        </p:blipFill>
        <p:spPr>
          <a:xfrm>
            <a:off x="4166222" y="0"/>
            <a:ext cx="4977778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3140" y="507929"/>
            <a:ext cx="3440158" cy="3016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6600"/>
                </a:solidFill>
                <a:latin typeface="Arial"/>
                <a:cs typeface="Arial"/>
              </a:rPr>
              <a:t>“Academic excellence with industrial relevance has always been at the heart of what we do… it’s what makes us unique”.</a:t>
            </a:r>
          </a:p>
          <a:p>
            <a:endParaRPr lang="en-US" sz="2000" dirty="0">
              <a:solidFill>
                <a:srgbClr val="FF6600"/>
              </a:solidFill>
              <a:latin typeface="Arial"/>
              <a:cs typeface="Arial"/>
            </a:endParaRPr>
          </a:p>
          <a:p>
            <a:r>
              <a:rPr lang="en-US" sz="1400" dirty="0">
                <a:solidFill>
                  <a:srgbClr val="FF6600"/>
                </a:solidFill>
                <a:latin typeface="Arial"/>
                <a:cs typeface="Arial"/>
              </a:rPr>
              <a:t>Professor Lord Bhattacharyya </a:t>
            </a:r>
          </a:p>
          <a:p>
            <a:r>
              <a:rPr lang="en-US" sz="1400" dirty="0" err="1">
                <a:solidFill>
                  <a:srgbClr val="FF6600"/>
                </a:solidFill>
                <a:latin typeface="Arial"/>
                <a:cs typeface="Arial"/>
              </a:rPr>
              <a:t>Kt</a:t>
            </a:r>
            <a:r>
              <a:rPr lang="en-US" sz="1400" dirty="0">
                <a:solidFill>
                  <a:srgbClr val="FF6600"/>
                </a:solidFill>
                <a:latin typeface="Arial"/>
                <a:cs typeface="Arial"/>
              </a:rPr>
              <a:t> CBE </a:t>
            </a:r>
            <a:r>
              <a:rPr lang="en-US" sz="1400" dirty="0" err="1">
                <a:solidFill>
                  <a:srgbClr val="FF6600"/>
                </a:solidFill>
                <a:latin typeface="Arial"/>
                <a:cs typeface="Arial"/>
              </a:rPr>
              <a:t>FREng</a:t>
            </a:r>
            <a:r>
              <a:rPr lang="en-US" sz="1400" dirty="0">
                <a:solidFill>
                  <a:srgbClr val="FF6600"/>
                </a:solidFill>
                <a:latin typeface="Arial"/>
                <a:cs typeface="Arial"/>
              </a:rPr>
              <a:t> FRS</a:t>
            </a:r>
          </a:p>
          <a:p>
            <a:endParaRPr lang="en-US" sz="1400" dirty="0">
              <a:solidFill>
                <a:srgbClr val="FF6600"/>
              </a:solidFill>
              <a:latin typeface="Arial"/>
              <a:cs typeface="Arial"/>
            </a:endParaRPr>
          </a:p>
          <a:p>
            <a:r>
              <a:rPr lang="en-US" sz="1400" dirty="0" err="1">
                <a:solidFill>
                  <a:srgbClr val="FF6600"/>
                </a:solidFill>
                <a:latin typeface="Arial"/>
                <a:cs typeface="Arial"/>
              </a:rPr>
              <a:t>Regius</a:t>
            </a:r>
            <a:r>
              <a:rPr lang="en-US" sz="1400" dirty="0">
                <a:solidFill>
                  <a:srgbClr val="FF6600"/>
                </a:solidFill>
                <a:latin typeface="Arial"/>
                <a:cs typeface="Arial"/>
              </a:rPr>
              <a:t> Professor of Manufacturing</a:t>
            </a:r>
          </a:p>
          <a:p>
            <a:r>
              <a:rPr lang="en-US" sz="1400" dirty="0">
                <a:solidFill>
                  <a:srgbClr val="FF6600"/>
                </a:solidFill>
                <a:latin typeface="Arial"/>
                <a:cs typeface="Arial"/>
              </a:rPr>
              <a:t>Chairman and Founder</a:t>
            </a:r>
          </a:p>
        </p:txBody>
      </p:sp>
    </p:spTree>
    <p:extLst>
      <p:ext uri="{BB962C8B-B14F-4D97-AF65-F5344CB8AC3E}">
        <p14:creationId xmlns:p14="http://schemas.microsoft.com/office/powerpoint/2010/main" val="39921439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DL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341"/>
          <a:stretch/>
        </p:blipFill>
        <p:spPr>
          <a:xfrm>
            <a:off x="0" y="0"/>
            <a:ext cx="3352133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87306" y="592251"/>
            <a:ext cx="4187304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Full and part-time Engineering degrees</a:t>
            </a:r>
          </a:p>
          <a:p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BEng Applied Engineering program (for people in full-time employment or as part as a degree apprenticeship)</a:t>
            </a:r>
          </a:p>
          <a:p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Dyson Engineering Degree</a:t>
            </a:r>
          </a:p>
          <a:p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Overseas programs for postgraduates in China, Cyprus, India, Malaysia, Singapore, Thailand and Turkey</a:t>
            </a:r>
          </a:p>
          <a:p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Professional and Executive Education</a:t>
            </a:r>
          </a:p>
          <a:p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And two Academies for young engineers (age 14-18)</a:t>
            </a:r>
          </a:p>
          <a:p>
            <a:endParaRPr lang="en-US" dirty="0">
              <a:solidFill>
                <a:srgbClr val="FF66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9243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3999" cy="5715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19708" y="1866613"/>
            <a:ext cx="551379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Before WMG…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BA Industrial Design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PhD Co-designing and prototyping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All at </a:t>
            </a:r>
            <a:r>
              <a:rPr lang="en-US" sz="2000" dirty="0" err="1">
                <a:solidFill>
                  <a:schemeClr val="bg1"/>
                </a:solidFill>
                <a:latin typeface="Arial"/>
                <a:cs typeface="Arial"/>
              </a:rPr>
              <a:t>Loughborough</a:t>
            </a:r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16095860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3999" cy="5715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19708" y="2484427"/>
            <a:ext cx="5513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Doctorates</a:t>
            </a:r>
          </a:p>
        </p:txBody>
      </p:sp>
    </p:spTree>
    <p:extLst>
      <p:ext uri="{BB962C8B-B14F-4D97-AF65-F5344CB8AC3E}">
        <p14:creationId xmlns:p14="http://schemas.microsoft.com/office/powerpoint/2010/main" val="42580119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unca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6" t="2572" r="22784" b="13945"/>
          <a:stretch/>
        </p:blipFill>
        <p:spPr>
          <a:xfrm>
            <a:off x="0" y="0"/>
            <a:ext cx="5457228" cy="4771082"/>
          </a:xfrm>
          <a:prstGeom prst="rect">
            <a:avLst/>
          </a:prstGeom>
        </p:spPr>
      </p:pic>
      <p:pic>
        <p:nvPicPr>
          <p:cNvPr id="2" name="Picture 1" descr="claudia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7"/>
          <a:stretch/>
        </p:blipFill>
        <p:spPr>
          <a:xfrm>
            <a:off x="5319937" y="1"/>
            <a:ext cx="3824063" cy="47710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4771082"/>
            <a:ext cx="9144000" cy="943918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5319937" y="0"/>
            <a:ext cx="0" cy="5715000"/>
          </a:xfrm>
          <a:prstGeom prst="line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0" y="4771083"/>
            <a:ext cx="9144000" cy="0"/>
          </a:xfrm>
          <a:prstGeom prst="line">
            <a:avLst/>
          </a:prstGeom>
          <a:ln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5457228" y="4880286"/>
            <a:ext cx="3523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"/>
                <a:cs typeface="Arial"/>
              </a:rPr>
              <a:t>Claudia</a:t>
            </a:r>
          </a:p>
          <a:p>
            <a:r>
              <a:rPr lang="en-US" dirty="0">
                <a:solidFill>
                  <a:srgbClr val="FFFFFF"/>
                </a:solidFill>
                <a:latin typeface="Arial"/>
                <a:cs typeface="Arial"/>
              </a:rPr>
              <a:t>Industry-sponsored </a:t>
            </a:r>
            <a:r>
              <a:rPr lang="en-US" dirty="0" err="1">
                <a:solidFill>
                  <a:srgbClr val="FFFFFF"/>
                </a:solidFill>
                <a:latin typeface="Arial"/>
                <a:cs typeface="Arial"/>
              </a:rPr>
              <a:t>EngD</a:t>
            </a:r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  <a:p>
            <a:endParaRPr lang="en-US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2489" y="4912547"/>
            <a:ext cx="352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Arial"/>
                <a:cs typeface="Arial"/>
              </a:rPr>
              <a:t>Duncan</a:t>
            </a:r>
          </a:p>
          <a:p>
            <a:r>
              <a:rPr lang="en-US" dirty="0">
                <a:solidFill>
                  <a:srgbClr val="FFFFFF"/>
                </a:solidFill>
                <a:latin typeface="Arial"/>
                <a:cs typeface="Arial"/>
              </a:rPr>
              <a:t>Industry-funded part-time PhD</a:t>
            </a:r>
          </a:p>
        </p:txBody>
      </p:sp>
    </p:spTree>
    <p:extLst>
      <p:ext uri="{BB962C8B-B14F-4D97-AF65-F5344CB8AC3E}">
        <p14:creationId xmlns:p14="http://schemas.microsoft.com/office/powerpoint/2010/main" val="27756152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awing pa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379089" y="2684146"/>
            <a:ext cx="236416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>
                <a:solidFill>
                  <a:srgbClr val="FF6600"/>
                </a:solidFill>
                <a:latin typeface="Arial"/>
                <a:cs typeface="Arial"/>
              </a:rPr>
              <a:t>DesD</a:t>
            </a:r>
            <a:r>
              <a:rPr lang="en-US" sz="4800" dirty="0">
                <a:solidFill>
                  <a:srgbClr val="FF6600"/>
                </a:solidFill>
                <a:latin typeface="Arial"/>
                <a:cs typeface="Arial"/>
              </a:rPr>
              <a:t> ?</a:t>
            </a:r>
          </a:p>
          <a:p>
            <a:endParaRPr lang="en-US" sz="4000" dirty="0">
              <a:solidFill>
                <a:srgbClr val="FF66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83649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9068" y="153657"/>
            <a:ext cx="80657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WMG Education – choice, flexibility and continuous learning, developed in collaboration with industry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4745" y="4999915"/>
            <a:ext cx="62695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6600"/>
                </a:solidFill>
                <a:latin typeface="Arial"/>
                <a:cs typeface="Arial"/>
              </a:rPr>
              <a:t>Where does design play into this?</a:t>
            </a:r>
          </a:p>
        </p:txBody>
      </p:sp>
      <p:pic>
        <p:nvPicPr>
          <p:cNvPr id="6" name="Picture 5" descr="professional ed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35" b="5421"/>
          <a:stretch/>
        </p:blipFill>
        <p:spPr>
          <a:xfrm>
            <a:off x="0" y="1029730"/>
            <a:ext cx="9172294" cy="371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3569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6969" y="258896"/>
            <a:ext cx="5513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>
                <a:solidFill>
                  <a:srgbClr val="FF6600"/>
                </a:solidFill>
                <a:latin typeface="Arial"/>
                <a:cs typeface="Arial"/>
              </a:rPr>
              <a:t>Design@WMG</a:t>
            </a:r>
            <a:endParaRPr lang="en-US" sz="2000" dirty="0">
              <a:solidFill>
                <a:srgbClr val="FF6600"/>
              </a:solidFill>
              <a:latin typeface="Arial"/>
              <a:cs typeface="Arial"/>
            </a:endParaRPr>
          </a:p>
        </p:txBody>
      </p:sp>
      <p:pic>
        <p:nvPicPr>
          <p:cNvPr id="5" name="Picture 4" descr="logo-catapul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62" y="4896938"/>
            <a:ext cx="1966220" cy="652162"/>
          </a:xfrm>
          <a:prstGeom prst="rect">
            <a:avLst/>
          </a:prstGeom>
        </p:spPr>
      </p:pic>
      <p:pic>
        <p:nvPicPr>
          <p:cNvPr id="6" name="Picture 5" descr="designatwmg2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29" b="14315"/>
          <a:stretch/>
        </p:blipFill>
        <p:spPr>
          <a:xfrm>
            <a:off x="0" y="1029729"/>
            <a:ext cx="9144000" cy="318072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9851" y="4575979"/>
            <a:ext cx="55137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‘open’ </a:t>
            </a:r>
            <a:r>
              <a:rPr lang="en-US" sz="2000" dirty="0" err="1">
                <a:solidFill>
                  <a:srgbClr val="FF6600"/>
                </a:solidFill>
                <a:latin typeface="Arial"/>
                <a:cs typeface="Arial"/>
              </a:rPr>
              <a:t>centre</a:t>
            </a:r>
            <a:endParaRPr lang="en-US" sz="2000" dirty="0">
              <a:solidFill>
                <a:srgbClr val="FF6600"/>
              </a:solidFill>
              <a:latin typeface="Arial"/>
              <a:cs typeface="Arial"/>
            </a:endParaRPr>
          </a:p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design education for industry </a:t>
            </a:r>
          </a:p>
        </p:txBody>
      </p:sp>
    </p:spTree>
    <p:extLst>
      <p:ext uri="{BB962C8B-B14F-4D97-AF65-F5344CB8AC3E}">
        <p14:creationId xmlns:p14="http://schemas.microsoft.com/office/powerpoint/2010/main" val="255894988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"/>
            <a:ext cx="9143999" cy="572644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350006" y="402084"/>
            <a:ext cx="632672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Design education should be leading, not following.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Design education should be continuous, life-long education.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Design education should have the flexibility to be quick to react to industry need.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We should practice what we teach and take creative approaches to designing education in partnership with industry.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85020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utu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42762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3999" cy="4736757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19708" y="2484427"/>
            <a:ext cx="55137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Thank you.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@</a:t>
            </a:r>
            <a:r>
              <a:rPr lang="en-US" sz="2000" dirty="0" err="1">
                <a:solidFill>
                  <a:schemeClr val="bg1"/>
                </a:solidFill>
                <a:latin typeface="Arial"/>
                <a:cs typeface="Arial"/>
              </a:rPr>
              <a:t>drrebeccacain</a:t>
            </a:r>
            <a:endParaRPr lang="en-US" sz="2000" dirty="0">
              <a:solidFill>
                <a:schemeClr val="bg1"/>
              </a:solidFill>
              <a:latin typeface="Arial"/>
              <a:cs typeface="Arial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R.Cain.1@warwick.ac.uk</a:t>
            </a:r>
          </a:p>
        </p:txBody>
      </p:sp>
      <p:pic>
        <p:nvPicPr>
          <p:cNvPr id="4" name="Picture 3" descr="wmg_logo_cmyk_2015_large_rgb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131" y="4826152"/>
            <a:ext cx="2429811" cy="70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22431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mg eng hal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6317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3999" cy="5715000"/>
          </a:xfrm>
          <a:prstGeom prst="rect">
            <a:avLst/>
          </a:prstGeom>
          <a:solidFill>
            <a:srgbClr val="FF66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19708" y="2484427"/>
            <a:ext cx="5513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Arial"/>
                <a:cs typeface="Arial"/>
              </a:rPr>
              <a:t>Being comfortable with being uncomfortable</a:t>
            </a:r>
          </a:p>
        </p:txBody>
      </p:sp>
    </p:spTree>
    <p:extLst>
      <p:ext uri="{BB962C8B-B14F-4D97-AF65-F5344CB8AC3E}">
        <p14:creationId xmlns:p14="http://schemas.microsoft.com/office/powerpoint/2010/main" val="34228272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EE tea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83050" y="150774"/>
            <a:ext cx="76652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Skip forward a few years…building a multi-disciplinary team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3137" y="1710471"/>
            <a:ext cx="12671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6600"/>
                </a:solidFill>
                <a:latin typeface="Arial"/>
                <a:cs typeface="Arial"/>
              </a:rPr>
              <a:t>designer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18650" y="1113432"/>
            <a:ext cx="1735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6600"/>
                </a:solidFill>
                <a:latin typeface="Arial"/>
                <a:cs typeface="Arial"/>
              </a:rPr>
              <a:t>electrical engineer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74588" y="1356528"/>
            <a:ext cx="1735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6600"/>
                </a:solidFill>
                <a:latin typeface="Arial"/>
                <a:cs typeface="Arial"/>
              </a:rPr>
              <a:t>scientist and MBA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12875" y="1281395"/>
            <a:ext cx="17353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6600"/>
                </a:solidFill>
                <a:latin typeface="Arial"/>
                <a:cs typeface="Arial"/>
              </a:rPr>
              <a:t>human factors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21922" y="1113432"/>
            <a:ext cx="2203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6600"/>
                </a:solidFill>
                <a:latin typeface="Arial"/>
                <a:cs typeface="Arial"/>
              </a:rPr>
              <a:t>environmental psychologist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14017" y="1138256"/>
            <a:ext cx="14186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>
                <a:solidFill>
                  <a:srgbClr val="FF6600"/>
                </a:solidFill>
                <a:latin typeface="Arial"/>
                <a:cs typeface="Arial"/>
              </a:rPr>
              <a:t>computer scientist</a:t>
            </a:r>
          </a:p>
        </p:txBody>
      </p:sp>
    </p:spTree>
    <p:extLst>
      <p:ext uri="{BB962C8B-B14F-4D97-AF65-F5344CB8AC3E}">
        <p14:creationId xmlns:p14="http://schemas.microsoft.com/office/powerpoint/2010/main" val="20464306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wmg simulat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69932" y="5070594"/>
            <a:ext cx="50911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Design research in an engineer’s world</a:t>
            </a:r>
          </a:p>
        </p:txBody>
      </p:sp>
    </p:spTree>
    <p:extLst>
      <p:ext uri="{BB962C8B-B14F-4D97-AF65-F5344CB8AC3E}">
        <p14:creationId xmlns:p14="http://schemas.microsoft.com/office/powerpoint/2010/main" val="15795184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v worksh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8729" y="230864"/>
            <a:ext cx="6955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…and making engineers move out of their comfort zone</a:t>
            </a:r>
          </a:p>
        </p:txBody>
      </p:sp>
    </p:spTree>
    <p:extLst>
      <p:ext uri="{BB962C8B-B14F-4D97-AF65-F5344CB8AC3E}">
        <p14:creationId xmlns:p14="http://schemas.microsoft.com/office/powerpoint/2010/main" val="2981504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q outside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64" b="18903"/>
          <a:stretch/>
        </p:blipFill>
        <p:spPr>
          <a:xfrm>
            <a:off x="-1" y="903874"/>
            <a:ext cx="9155825" cy="37642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9447" y="253343"/>
            <a:ext cx="5513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Education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29447" y="4970878"/>
            <a:ext cx="551379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6600"/>
                </a:solidFill>
                <a:latin typeface="Arial"/>
                <a:cs typeface="Arial"/>
              </a:rPr>
              <a:t>engineering, business, healthcare </a:t>
            </a:r>
          </a:p>
        </p:txBody>
      </p:sp>
    </p:spTree>
    <p:extLst>
      <p:ext uri="{BB962C8B-B14F-4D97-AF65-F5344CB8AC3E}">
        <p14:creationId xmlns:p14="http://schemas.microsoft.com/office/powerpoint/2010/main" val="3877606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2557</TotalTime>
  <Words>490</Words>
  <Application>Microsoft Office PowerPoint</Application>
  <PresentationFormat>On-screen Show (16:10)</PresentationFormat>
  <Paragraphs>127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Arial</vt:lpstr>
      <vt:lpstr>Calibri</vt:lpstr>
      <vt:lpstr>Office Theme</vt:lpstr>
      <vt:lpstr>How can design education work with industry to meet the changing needs of the market?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Rebecca Cain</dc:creator>
  <cp:lastModifiedBy>Sackler Library</cp:lastModifiedBy>
  <cp:revision>64</cp:revision>
  <dcterms:created xsi:type="dcterms:W3CDTF">2017-06-13T14:21:35Z</dcterms:created>
  <dcterms:modified xsi:type="dcterms:W3CDTF">2017-06-19T08:24:25Z</dcterms:modified>
</cp:coreProperties>
</file>